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speakers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71679cf2f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71679cf2f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Train using Roboflow Hard Hat Dataset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Tested with minimum of 2000 images and up to 5259 images, which is the full dataset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Most training done with 10 epochs and only some are tested with 20 and 50 epochs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mainly because depending on number of epochs, it can take anywhere from 1 to 10 hours for each test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Techniques</a:t>
            </a:r>
            <a:r>
              <a:rPr lang="en"/>
              <a:t> we have learned and implemented includes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Learning rate warmup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Confidence and IOU threshold warm up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Learning rate scheduler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Both warm ups are targeted for early epochs, and is to help model learn as much as possible regardless of accuracy in </a:t>
            </a:r>
            <a:r>
              <a:rPr lang="en"/>
              <a:t>the</a:t>
            </a:r>
            <a:r>
              <a:rPr lang="en"/>
              <a:t> </a:t>
            </a:r>
            <a:r>
              <a:rPr lang="en"/>
              <a:t>beginning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As learning continues to later epochs, we have learning rate scheduler to slowly reduce the learning rate to avoid overshooting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71679cf2f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71679cf2f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first fully working run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See significant learning on first and fifth epoch due to the learning rate, IOU and threshold </a:t>
            </a:r>
            <a:r>
              <a:rPr lang="en"/>
              <a:t>warm up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After warm up ends at epoch 5, learning became stale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Does </a:t>
            </a:r>
            <a:r>
              <a:rPr lang="en"/>
              <a:t>attempt</a:t>
            </a:r>
            <a:r>
              <a:rPr lang="en"/>
              <a:t> to </a:t>
            </a:r>
            <a:r>
              <a:rPr lang="en"/>
              <a:t>predict</a:t>
            </a:r>
            <a:r>
              <a:rPr lang="en"/>
              <a:t> objects with </a:t>
            </a:r>
            <a:r>
              <a:rPr lang="en"/>
              <a:t>high</a:t>
            </a:r>
            <a:r>
              <a:rPr lang="en"/>
              <a:t> noise and often </a:t>
            </a:r>
            <a:r>
              <a:rPr lang="en"/>
              <a:t>incorrect predictions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71679cf2f6_18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71679cf2f6_18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Tested with various parameters adjusted (lambda constants, learning rate, etc)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Tested with significantly larger data set and more epochs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Ran with all 5259 datasets and 50 epochs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Training and validation loss still not improving aside from epoch 5 and 10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Result of the confidence and IOU threshold </a:t>
            </a:r>
            <a:r>
              <a:rPr lang="en"/>
              <a:t>warm up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output is less noisy but not confident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Most likely due to the high confidence threshold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71679cf2f6_18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71679cf2f6_18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Knowing that the only learning we see came from the warmup and </a:t>
            </a:r>
            <a:r>
              <a:rPr lang="en">
                <a:solidFill>
                  <a:schemeClr val="dk1"/>
                </a:solidFill>
              </a:rPr>
              <a:t>learning rate </a:t>
            </a:r>
            <a:r>
              <a:rPr lang="en"/>
              <a:t>scheduler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 run 18 without any wramup </a:t>
            </a:r>
            <a:r>
              <a:rPr lang="en">
                <a:solidFill>
                  <a:schemeClr val="dk1"/>
                </a:solidFill>
              </a:rPr>
              <a:t>and learning rate scheduler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Still see no improvement on training and validation loss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Output with no prediction at all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Further shows that the model is not learning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71679cf2f6_18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71679cf2f6_18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More testing and printing out loss function results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reason for stale learning is caused by no object lambda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 object lambda was too high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Dominated the total loss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Healthier training and validation loss curve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Shows the model is finally learning slowly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output still fails to predict object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71679cf2f6_18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71679cf2f6_18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Run out of time for test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Loss function is extremely important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Single lambda constant can make and break a model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71679cf2f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71679cf2f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Couple work and improvements for the future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Continue to tune the loss function lambda constants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Implement some pre-trained model to help us </a:t>
            </a:r>
            <a:r>
              <a:rPr lang="en">
                <a:solidFill>
                  <a:schemeClr val="dk1"/>
                </a:solidFill>
              </a:rPr>
              <a:t>improve</a:t>
            </a:r>
            <a:r>
              <a:rPr lang="en">
                <a:solidFill>
                  <a:schemeClr val="dk1"/>
                </a:solidFill>
              </a:rPr>
              <a:t> the accuracy on our prediction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Opportunity to train on a better </a:t>
            </a:r>
            <a:r>
              <a:rPr lang="en">
                <a:solidFill>
                  <a:schemeClr val="dk1"/>
                </a:solidFill>
              </a:rPr>
              <a:t>hardware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Larger datasets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Higher resolution image</a:t>
            </a:r>
            <a:endParaRPr>
              <a:solidFill>
                <a:schemeClr val="dk1"/>
              </a:solidFill>
            </a:endParaRPr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Help the model learning more about the features of the object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Running more epochs</a:t>
            </a:r>
            <a:endParaRPr>
              <a:solidFill>
                <a:schemeClr val="dk1"/>
              </a:solidFill>
            </a:endParaRPr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Allow model to make smaller and more adjustments to improve accuracy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71679cf2f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71679cf2f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1679cf2f6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71679cf2f6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71679cf2f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71679cf2f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Object classification takes an image as input and outputs only a single predicted class label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Object detection identifies multiple objects in an image and predicts their location, size and class label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71679cf2f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71679cf2f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YOLO works by dividing the image into a number of cells (S x 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Each of these cells independently performs object classification and bounding box prediction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Non-max </a:t>
            </a:r>
            <a:r>
              <a:rPr lang="en"/>
              <a:t>suppression</a:t>
            </a:r>
            <a:r>
              <a:rPr lang="en"/>
              <a:t> is used to find the best fitting boxes for each detected object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1679cf2f6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71679cf2f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Intersection of Union is used to measure confidence of each bounding box and filter out those that don’t meet the threshold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71679cf2f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71679cf2f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Size of model is equal to SxS (number of cells) * ( C + 5*B 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 is number of classes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 is number of bounding boxes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Remember only 1 class per cell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71679cf2f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71679cf2f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Image resolution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hardware limitations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balance </a:t>
            </a:r>
            <a:r>
              <a:rPr lang="en"/>
              <a:t>between training in a reasonable amount of time and training effectively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71679cf2f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71679cf2f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 YOLO paper each bounding box predicts one class and a number of bounding boxes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Our implementation predicts a class for each bounding box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Size of model is now equal to SxS (number of cells) * B * (C+5)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 is number of classes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 is number of bounding boxes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71679cf2f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71679cf2f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YOLO is a lot bigger: 24 convolutional layers and 4 pooling layers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Ours may look </a:t>
            </a:r>
            <a:r>
              <a:rPr lang="en"/>
              <a:t>similarly</a:t>
            </a:r>
            <a:r>
              <a:rPr lang="en"/>
              <a:t> sized, but it only has 3 convolutional and 3 pooling layers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Largely due to hardware limitations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yyang31/CSCI611_Summer25_Final_Project#" TargetMode="External"/><Relationship Id="rId4" Type="http://schemas.openxmlformats.org/officeDocument/2006/relationships/hyperlink" Target="https://docs.google.com/spreadsheets/d/1tLdOCVmk66PDNjnhk-Kcpp3BZP11XCFAz4xebq8Ma9k/edit?gid=0#gid=0" TargetMode="External"/><Relationship Id="rId11" Type="http://schemas.openxmlformats.org/officeDocument/2006/relationships/hyperlink" Target="https://newsletter.theaiedge.io/p/deep-dive-how-yolo-works-part-1-from" TargetMode="External"/><Relationship Id="rId10" Type="http://schemas.openxmlformats.org/officeDocument/2006/relationships/hyperlink" Target="https://www.geeksforgeeks.org/computer-vision/yolov3-from-scratch-using-pytorch/" TargetMode="External"/><Relationship Id="rId9" Type="http://schemas.openxmlformats.org/officeDocument/2006/relationships/hyperlink" Target="https://www.v7labs.com/blog/yolo-object-detection" TargetMode="External"/><Relationship Id="rId5" Type="http://schemas.openxmlformats.org/officeDocument/2006/relationships/hyperlink" Target="https://arxiv.org/abs/1506.02640" TargetMode="External"/><Relationship Id="rId6" Type="http://schemas.openxmlformats.org/officeDocument/2006/relationships/hyperlink" Target="https://public.roboflow.com/object-detection/hard-hat-workers" TargetMode="External"/><Relationship Id="rId7" Type="http://schemas.openxmlformats.org/officeDocument/2006/relationships/hyperlink" Target="https://medium.com/@whyamit404/how-to-implement-a-yolo-object-detector-from-scratch-in-pytorch-e310829d92e6" TargetMode="External"/><Relationship Id="rId8" Type="http://schemas.openxmlformats.org/officeDocument/2006/relationships/hyperlink" Target="https://medium.com/analytics-vidhya/yolo-explained-5b6f4564f31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ublic.roboflow.com/object-detection/hard-hat-workers" TargetMode="External"/><Relationship Id="rId4" Type="http://schemas.openxmlformats.org/officeDocument/2006/relationships/hyperlink" Target="https://arxiv.org/abs/1506.02640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8.png"/><Relationship Id="rId6" Type="http://schemas.openxmlformats.org/officeDocument/2006/relationships/hyperlink" Target="https://arxiv.org/abs/1506.02640" TargetMode="External"/><Relationship Id="rId7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hyperlink" Target="https://www.v7labs.com/blog/yolo-object-detectio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hyperlink" Target="https://newsletter.theaiedge.io/p/deep-dive-how-yolo-works-part-1-fro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Safety First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2821900"/>
            <a:ext cx="6423000" cy="7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Improving Workplace Safety with Hard Hat Detection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1128750" y="3825275"/>
            <a:ext cx="68865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B7B7B7"/>
                </a:solidFill>
              </a:rPr>
              <a:t>Stanley Yang, Lennard Vanderspek</a:t>
            </a:r>
            <a:endParaRPr sz="6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2,000 - 5,259 images from Hard Hat Workers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10-50 epochs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trial took 1-10 hours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Learning rate warm 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Confidence/IoU threshold </a:t>
            </a:r>
            <a:r>
              <a:rPr lang="en"/>
              <a:t>warm 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Learning rate scheduler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Run / </a:t>
            </a:r>
            <a:r>
              <a:rPr lang="en"/>
              <a:t>Baseline</a:t>
            </a:r>
            <a:endParaRPr/>
          </a:p>
        </p:txBody>
      </p:sp>
      <p:pic>
        <p:nvPicPr>
          <p:cNvPr id="161" name="Google Shape;161;p23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9113" y="3100275"/>
            <a:ext cx="2825775" cy="174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3113" y="1079150"/>
            <a:ext cx="7477775" cy="192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#15</a:t>
            </a:r>
            <a:endParaRPr/>
          </a:p>
        </p:txBody>
      </p:sp>
      <p:pic>
        <p:nvPicPr>
          <p:cNvPr id="168" name="Google Shape;168;p24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9125" y="2989075"/>
            <a:ext cx="2825750" cy="1741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963" y="1017800"/>
            <a:ext cx="7495465" cy="192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#18</a:t>
            </a:r>
            <a:endParaRPr/>
          </a:p>
        </p:txBody>
      </p:sp>
      <p:pic>
        <p:nvPicPr>
          <p:cNvPr id="175" name="Google Shape;175;p25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8475" y="3073675"/>
            <a:ext cx="2807056" cy="174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275" y="1017800"/>
            <a:ext cx="7495450" cy="1970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#19</a:t>
            </a:r>
            <a:endParaRPr/>
          </a:p>
        </p:txBody>
      </p:sp>
      <p:pic>
        <p:nvPicPr>
          <p:cNvPr id="182" name="Google Shape;182;p26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8475" y="3064275"/>
            <a:ext cx="2807050" cy="1739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275" y="1017800"/>
            <a:ext cx="7495450" cy="1954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9" name="Google Shape;189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Identified the cause for stale training and validation loss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Loss function and lambda constants are extremely important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model tuning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Leverage existing model or pretrain part of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Better hardware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Larger network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Higher resolution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training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01" name="Google Shape;201;p29"/>
          <p:cNvSpPr txBox="1"/>
          <p:nvPr>
            <p:ph idx="1" type="body"/>
          </p:nvPr>
        </p:nvSpPr>
        <p:spPr>
          <a:xfrm>
            <a:off x="311700" y="1229875"/>
            <a:ext cx="6422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Repo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https://github.com/yyang31/CSCI611_Summer25_Final_Project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All run results: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https://docs.google.com/spreadsheets/d/1tLdOCVmk66PDNjnhk-Kcpp3BZP11XCFAz4xebq8Ma9k/edit?gid=0#gid=0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YOLO paper: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https://arxiv.org/abs/1506.02640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Roboflow Hard Hat Dataset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https://public.roboflow.com/object-detection/hard-hat-workers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https://medium.com/@whyamit404/how-to-implement-a-yolo-object-detector-from-scratch-in-pytorch-e310829d92e6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https://medium.com/analytics-vidhya/yolo-explained-5b6f4564f31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https://www.v7labs.com/blog/yolo-object-detection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u="sng">
                <a:solidFill>
                  <a:schemeClr val="hlink"/>
                </a:solidFill>
                <a:hlinkClick r:id="rId10"/>
              </a:rPr>
              <a:t>https://www.geeksforgeeks.org/computer-vision/yolov3-from-scratch-using-pytorch/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28571"/>
              <a:buAutoNum type="arabicPeriod"/>
            </a:pPr>
            <a:r>
              <a:rPr lang="en" u="sng">
                <a:solidFill>
                  <a:schemeClr val="hlink"/>
                </a:solidFill>
                <a:hlinkClick r:id="rId11"/>
              </a:rPr>
              <a:t>https://newsletter.theaiedge.io/p/deep-dive-how-yolo-works-part-1-from</a:t>
            </a:r>
            <a:r>
              <a:rPr lang="en"/>
              <a:t> 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Hard hat detection in </a:t>
            </a:r>
            <a:r>
              <a:rPr lang="en"/>
              <a:t>construction</a:t>
            </a:r>
            <a:r>
              <a:rPr lang="en"/>
              <a:t> zones to improve workplace safety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YOLO for image detection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Roboflow Hard Hat Workers Dataset</a:t>
            </a: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0" y="3950100"/>
            <a:ext cx="79632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[4] </a:t>
            </a: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https://public.roboflow.com/object-detection/hard-hat-workers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[3] </a:t>
            </a:r>
            <a:r>
              <a:rPr lang="en" sz="18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https://arxiv.org/abs/1506.02640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311700" y="407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Classification vs Object Detection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b="0" l="0" r="0" t="9592"/>
          <a:stretch/>
        </p:blipFill>
        <p:spPr>
          <a:xfrm>
            <a:off x="4426047" y="1737700"/>
            <a:ext cx="4494800" cy="206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 title="object_classificati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200" y="1978525"/>
            <a:ext cx="3290874" cy="157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in Brief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725" y="1632650"/>
            <a:ext cx="1650124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3875" y="1632650"/>
            <a:ext cx="1628775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 title="image.U39DA3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7125" y="1660800"/>
            <a:ext cx="1538125" cy="15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/>
          <p:nvPr/>
        </p:nvSpPr>
        <p:spPr>
          <a:xfrm>
            <a:off x="0" y="4492550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[3]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https://arxiv.org/abs/1506.02640</a:t>
            </a:r>
            <a:endParaRPr/>
          </a:p>
        </p:txBody>
      </p:sp>
      <p:pic>
        <p:nvPicPr>
          <p:cNvPr id="111" name="Google Shape;111;p16" title="image.AG4PA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71975" y="1632650"/>
            <a:ext cx="1594425" cy="159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/>
          <p:nvPr/>
        </p:nvSpPr>
        <p:spPr>
          <a:xfrm>
            <a:off x="2256363" y="2344350"/>
            <a:ext cx="450000" cy="6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6083613" y="2344350"/>
            <a:ext cx="450000" cy="6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IoU</a:t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4588" y="1437125"/>
            <a:ext cx="3851425" cy="282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0" y="4492550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[7]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https://www.v7labs.com/blog/yolo-object-detection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cont.</a:t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188" y="1017725"/>
            <a:ext cx="6045624" cy="270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0" y="4474200"/>
            <a:ext cx="659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[9]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https://newsletter.theaiedge.io/p/deep-dive-how-yolo-works-part-1-from</a:t>
            </a:r>
            <a:r>
              <a:rPr lang="en"/>
              <a:t> </a:t>
            </a:r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2697450" y="3898600"/>
            <a:ext cx="37491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S * S * ( C + 5*B )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vs Our Model</a:t>
            </a:r>
            <a:endParaRPr/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resolution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 Training</a:t>
            </a:r>
            <a:r>
              <a:rPr lang="en"/>
              <a:t> for object classification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Cell class prediction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 size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311700" y="424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Cell Class Prediction – </a:t>
            </a:r>
            <a:r>
              <a:rPr lang="en"/>
              <a:t>Amended</a:t>
            </a:r>
            <a:r>
              <a:rPr lang="en"/>
              <a:t> Cell Size</a:t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850" y="1651057"/>
            <a:ext cx="3815552" cy="170470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/>
        </p:nvSpPr>
        <p:spPr>
          <a:xfrm>
            <a:off x="1741125" y="3588750"/>
            <a:ext cx="6919500" cy="6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 * S * ( C + 5*B )          -&gt;         S * S * (C+5) * B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42" name="Google Shape;142;p20" title="yolo_cell_size_amend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0475" y="1753451"/>
            <a:ext cx="3663099" cy="163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Size</a:t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229300" cy="180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957175"/>
            <a:ext cx="594360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